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301" r:id="rId13"/>
    <p:sldId id="297" r:id="rId14"/>
    <p:sldId id="298" r:id="rId15"/>
    <p:sldId id="303" r:id="rId16"/>
    <p:sldId id="304" r:id="rId17"/>
    <p:sldId id="307" r:id="rId18"/>
    <p:sldId id="305" r:id="rId19"/>
    <p:sldId id="306" r:id="rId20"/>
    <p:sldId id="29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9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779AB38-2893-475D-9142-32229D5C51CA}" type="datetimeFigureOut">
              <a:rPr lang="ru-RU" smtClean="0"/>
              <a:pPr/>
              <a:t>27.10.2021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11BE6F1-F378-4E6D-A227-ABC7F342FB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75656" y="1412776"/>
            <a:ext cx="7406640" cy="468052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ct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Методические рекомендации </a:t>
            </a:r>
          </a:p>
          <a:p>
            <a:pPr algn="ct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по организации </a:t>
            </a:r>
          </a:p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</a:rPr>
              <a:t>«Родительского патруля» </a:t>
            </a:r>
          </a:p>
          <a:p>
            <a:pPr algn="ct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в образовательных учреждениях</a:t>
            </a:r>
          </a:p>
          <a:p>
            <a:pPr algn="ctr"/>
            <a:endParaRPr lang="ru-RU" sz="2000" b="1" dirty="0" smtClean="0"/>
          </a:p>
          <a:p>
            <a:pPr algn="r"/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2021г.</a:t>
            </a:r>
          </a:p>
          <a:p>
            <a:pPr algn="ctr"/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61556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3813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«Родительский патруль» </a:t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и цель его создания?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619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/>
              <a:t>«</a:t>
            </a:r>
            <a:r>
              <a:rPr lang="ru-RU" sz="2600" b="1" dirty="0"/>
              <a:t>Родительский патруль» </a:t>
            </a:r>
            <a:r>
              <a:rPr lang="ru-RU" sz="2600" dirty="0"/>
              <a:t>- это </a:t>
            </a:r>
            <a:r>
              <a:rPr lang="ru-RU" sz="2600" b="1" i="1" dirty="0"/>
              <a:t>инициативная группа </a:t>
            </a:r>
            <a:r>
              <a:rPr lang="ru-RU" sz="2600" dirty="0"/>
              <a:t>взрослых </a:t>
            </a:r>
            <a:r>
              <a:rPr lang="ru-RU" sz="2600" b="1" i="1" dirty="0"/>
              <a:t>с активной жизненной позицией по соблюдению Правил дорожного движения</a:t>
            </a:r>
            <a:r>
              <a:rPr lang="ru-RU" sz="2600" dirty="0"/>
              <a:t>, сформированная из числа родителей (законных представителей), дети которых обучаются в данном образовательном учреждении</a:t>
            </a:r>
            <a:r>
              <a:rPr lang="ru-RU" sz="2600" dirty="0" smtClean="0"/>
              <a:t>.</a:t>
            </a:r>
          </a:p>
          <a:p>
            <a:pPr marL="82296" indent="0" algn="ctr">
              <a:buNone/>
            </a:pPr>
            <a:r>
              <a:rPr lang="ru-RU" sz="2600" i="1" dirty="0" smtClean="0"/>
              <a:t> </a:t>
            </a:r>
            <a:endParaRPr lang="ru-RU" sz="2600" i="1" dirty="0"/>
          </a:p>
          <a:p>
            <a:pPr algn="ctr"/>
            <a:r>
              <a:rPr lang="ru-RU" sz="2600" b="1" dirty="0" smtClean="0"/>
              <a:t>«Родительский патруль» </a:t>
            </a:r>
            <a:r>
              <a:rPr lang="ru-RU" sz="2600" dirty="0"/>
              <a:t>создается </a:t>
            </a:r>
            <a:r>
              <a:rPr lang="ru-RU" sz="2600" b="1" i="1" dirty="0"/>
              <a:t>с целью профилактики</a:t>
            </a:r>
            <a:r>
              <a:rPr lang="ru-RU" sz="2600" dirty="0"/>
              <a:t> детского дорожно-транспортного травматизма, а также с целью </a:t>
            </a:r>
            <a:r>
              <a:rPr lang="ru-RU" sz="2600" b="1" i="1" dirty="0"/>
              <a:t>привлечения внимания общественности</a:t>
            </a:r>
            <a:r>
              <a:rPr lang="ru-RU" sz="2600" dirty="0"/>
              <a:t> к вопросам дорожно-транспортных происшествий с участием несовершеннолетних и соблюдения ПДД всеми участниками дорожного движения.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23903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2821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  <a:t>Чем руководствуется в своей деятельности </a:t>
            </a:r>
            <a:r>
              <a:rPr lang="ru-RU" sz="3100" b="1" dirty="0">
                <a:solidFill>
                  <a:schemeClr val="bg2">
                    <a:lumMod val="50000"/>
                  </a:schemeClr>
                </a:solidFill>
              </a:rPr>
              <a:t>«Родительский патруль» </a:t>
            </a:r>
            <a:br>
              <a:rPr lang="ru-RU" sz="31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556792"/>
            <a:ext cx="7498080" cy="4331568"/>
          </a:xfrm>
        </p:spPr>
        <p:txBody>
          <a:bodyPr>
            <a:normAutofit lnSpcReduction="10000"/>
          </a:bodyPr>
          <a:lstStyle/>
          <a:p>
            <a:pPr algn="just"/>
            <a:endParaRPr lang="ru-RU" sz="2000" dirty="0" smtClean="0"/>
          </a:p>
          <a:p>
            <a:pPr algn="just"/>
            <a:r>
              <a:rPr lang="ru-RU" sz="2400" dirty="0" smtClean="0"/>
              <a:t>Законом </a:t>
            </a:r>
            <a:r>
              <a:rPr lang="ru-RU" sz="2400" dirty="0"/>
              <a:t>«Об образовании» Российской </a:t>
            </a:r>
            <a:r>
              <a:rPr lang="ru-RU" sz="2400" dirty="0" smtClean="0"/>
              <a:t>Федерации;</a:t>
            </a:r>
          </a:p>
          <a:p>
            <a:pPr lvl="0" algn="just"/>
            <a:r>
              <a:rPr lang="ru-RU" sz="2400" dirty="0" smtClean="0"/>
              <a:t>Конвенцией </a:t>
            </a:r>
            <a:r>
              <a:rPr lang="ru-RU" sz="2400" dirty="0"/>
              <a:t>ООН о правах </a:t>
            </a:r>
            <a:r>
              <a:rPr lang="ru-RU" sz="2400" dirty="0" smtClean="0"/>
              <a:t>ребенка;</a:t>
            </a:r>
          </a:p>
          <a:p>
            <a:pPr lvl="0" algn="just"/>
            <a:r>
              <a:rPr lang="ru-RU" sz="2400" dirty="0" smtClean="0"/>
              <a:t>Федеральным законом </a:t>
            </a:r>
            <a:r>
              <a:rPr lang="ru-RU" sz="2400" dirty="0"/>
              <a:t>РФ от 24.06.1998 г. № 124-Ф (с изм. и доп.) </a:t>
            </a:r>
            <a:r>
              <a:rPr lang="ru-RU" sz="2400" dirty="0" smtClean="0"/>
              <a:t>- </a:t>
            </a:r>
            <a:r>
              <a:rPr lang="ru-RU" sz="2400" dirty="0"/>
              <a:t>Об основных гарантиях прав ребенка в </a:t>
            </a:r>
            <a:r>
              <a:rPr lang="ru-RU" sz="2400" dirty="0" smtClean="0"/>
              <a:t>РФ;</a:t>
            </a:r>
          </a:p>
          <a:p>
            <a:pPr marL="82296" lvl="0" indent="0" algn="just">
              <a:buNone/>
            </a:pPr>
            <a:endParaRPr lang="ru-RU" sz="2400" dirty="0" smtClean="0"/>
          </a:p>
          <a:p>
            <a:pPr lvl="0" algn="just"/>
            <a:r>
              <a:rPr lang="ru-RU" sz="2400" dirty="0"/>
              <a:t>Н</a:t>
            </a:r>
            <a:r>
              <a:rPr lang="ru-RU" sz="2400" dirty="0" smtClean="0"/>
              <a:t>ормативно-правовыми </a:t>
            </a:r>
            <a:r>
              <a:rPr lang="ru-RU" sz="2400" dirty="0"/>
              <a:t>документами, регламентирующими деятельность в сфере профилактики детского дорожно-транспортного травматизма.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8101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  <a:t>Основные направления работы </a:t>
            </a:r>
            <a:r>
              <a:rPr lang="ru-RU" sz="3100" b="1" dirty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</a:rPr>
              <a:t>Родительского патруля» </a:t>
            </a:r>
            <a:r>
              <a:rPr lang="ru-RU" sz="31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1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484784"/>
            <a:ext cx="7498080" cy="4331568"/>
          </a:xfrm>
        </p:spPr>
        <p:txBody>
          <a:bodyPr>
            <a:normAutofit lnSpcReduction="10000"/>
          </a:bodyPr>
          <a:lstStyle/>
          <a:p>
            <a:pPr marL="82296" indent="0" algn="ctr">
              <a:buNone/>
            </a:pPr>
            <a:r>
              <a:rPr lang="ru-RU" sz="2400" b="1" i="1" dirty="0" smtClean="0"/>
              <a:t>4 </a:t>
            </a:r>
            <a:r>
              <a:rPr lang="ru-RU" sz="2400" b="1" i="1" dirty="0" smtClean="0"/>
              <a:t>основных </a:t>
            </a:r>
            <a:r>
              <a:rPr lang="ru-RU" sz="2400" b="1" i="1" dirty="0"/>
              <a:t>направления </a:t>
            </a:r>
            <a:r>
              <a:rPr lang="ru-RU" sz="2400" b="1" i="1" dirty="0" smtClean="0"/>
              <a:t>работы:</a:t>
            </a:r>
          </a:p>
          <a:p>
            <a:pPr marL="82296" indent="0" algn="ctr">
              <a:buNone/>
            </a:pPr>
            <a:endParaRPr lang="ru-RU" sz="2400" b="1" i="1" dirty="0" smtClean="0"/>
          </a:p>
          <a:p>
            <a:pPr lvl="0" algn="just"/>
            <a:r>
              <a:rPr lang="ru-RU" sz="2400" dirty="0" smtClean="0"/>
              <a:t>контроль </a:t>
            </a:r>
            <a:r>
              <a:rPr lang="ru-RU" sz="2400" dirty="0"/>
              <a:t>за соблюдением </a:t>
            </a:r>
            <a:r>
              <a:rPr lang="ru-RU" sz="2400" b="1" i="1" dirty="0"/>
              <a:t>Правил дорожного движения</a:t>
            </a:r>
            <a:r>
              <a:rPr lang="ru-RU" sz="2400" dirty="0"/>
              <a:t> детьми по </a:t>
            </a:r>
            <a:r>
              <a:rPr lang="ru-RU" sz="2400" b="1" i="1" dirty="0"/>
              <a:t>пути следования в школу и обратно;</a:t>
            </a:r>
          </a:p>
          <a:p>
            <a:pPr lvl="0" algn="just"/>
            <a:r>
              <a:rPr lang="ru-RU" sz="2400" dirty="0"/>
              <a:t>контроль за соблюдением </a:t>
            </a:r>
            <a:r>
              <a:rPr lang="ru-RU" sz="2400" b="1" i="1" dirty="0"/>
              <a:t>правил перевозки детей </a:t>
            </a:r>
            <a:r>
              <a:rPr lang="ru-RU" sz="2400" dirty="0"/>
              <a:t>автомобильным транспортом;</a:t>
            </a:r>
          </a:p>
          <a:p>
            <a:pPr lvl="0" algn="just"/>
            <a:r>
              <a:rPr lang="ru-RU" sz="2400" dirty="0"/>
              <a:t>контроль за </a:t>
            </a:r>
            <a:r>
              <a:rPr lang="ru-RU" sz="2400" b="1" i="1" dirty="0"/>
              <a:t>использованием учащимися </a:t>
            </a:r>
            <a:r>
              <a:rPr lang="ru-RU" sz="2400" b="1" i="1" dirty="0" err="1"/>
              <a:t>световозвращающих</a:t>
            </a:r>
            <a:r>
              <a:rPr lang="ru-RU" sz="2400" b="1" i="1" dirty="0"/>
              <a:t> приспособлений </a:t>
            </a:r>
            <a:r>
              <a:rPr lang="ru-RU" sz="2400" dirty="0"/>
              <a:t>на верхней одежде, школьных сумках и </a:t>
            </a:r>
            <a:r>
              <a:rPr lang="ru-RU" sz="2400" dirty="0" smtClean="0"/>
              <a:t>рюкзаках;</a:t>
            </a:r>
          </a:p>
          <a:p>
            <a:pPr lvl="0" algn="just"/>
            <a:r>
              <a:rPr lang="ru-RU" sz="2400" dirty="0"/>
              <a:t>у</a:t>
            </a:r>
            <a:r>
              <a:rPr lang="ru-RU" sz="2400" dirty="0" smtClean="0"/>
              <a:t>частие мероприятиях, экскурсиях.</a:t>
            </a:r>
            <a:endParaRPr lang="ru-RU" sz="2400" dirty="0"/>
          </a:p>
          <a:p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3156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613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Организация деятельности </a:t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Родительского патруля» </a:t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12776"/>
            <a:ext cx="7818072" cy="5256584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 smtClean="0"/>
              <a:t> </a:t>
            </a:r>
          </a:p>
          <a:p>
            <a:pPr marL="82296" indent="0">
              <a:buNone/>
            </a:pP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59632" y="1484784"/>
            <a:ext cx="331236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Утверждение Положения об организации </a:t>
            </a:r>
          </a:p>
          <a:p>
            <a:pPr algn="ctr"/>
            <a:r>
              <a:rPr lang="ru-RU" sz="1600" dirty="0" smtClean="0"/>
              <a:t>«Родительского патруля» </a:t>
            </a:r>
          </a:p>
          <a:p>
            <a:pPr algn="ctr"/>
            <a:r>
              <a:rPr lang="ru-RU" sz="1600" dirty="0" smtClean="0"/>
              <a:t>в образовательном учреждении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619672" y="2852936"/>
            <a:ext cx="2952328" cy="86409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Формирование состава «Родительского патруля»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2852936"/>
            <a:ext cx="31683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Утверждение </a:t>
            </a:r>
          </a:p>
          <a:p>
            <a:pPr algn="ctr"/>
            <a:r>
              <a:rPr lang="ru-RU" sz="1600" dirty="0" smtClean="0"/>
              <a:t>годового плана работы «Родительского патруля»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92080" y="1484784"/>
            <a:ext cx="345638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Приказ директора ОУ (ежегодно)</a:t>
            </a:r>
          </a:p>
          <a:p>
            <a:pPr algn="ctr"/>
            <a:r>
              <a:rPr lang="ru-RU" sz="1600" dirty="0" smtClean="0"/>
              <a:t>о назначении ответственного лица </a:t>
            </a:r>
          </a:p>
          <a:p>
            <a:pPr algn="ctr"/>
            <a:r>
              <a:rPr lang="ru-RU" sz="1600" dirty="0" smtClean="0"/>
              <a:t>за организацию работы «Родительского патруля»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835696" y="4077072"/>
            <a:ext cx="273630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Р</a:t>
            </a:r>
            <a:r>
              <a:rPr lang="ru-RU" sz="1600" dirty="0" smtClean="0"/>
              <a:t>азработка </a:t>
            </a:r>
            <a:r>
              <a:rPr lang="ru-RU" sz="1600" dirty="0"/>
              <a:t>Положений </a:t>
            </a:r>
            <a:endParaRPr lang="ru-RU" sz="1600" dirty="0" smtClean="0"/>
          </a:p>
          <a:p>
            <a:pPr algn="ctr"/>
            <a:r>
              <a:rPr lang="ru-RU" sz="1600" dirty="0" smtClean="0"/>
              <a:t>по </a:t>
            </a:r>
            <a:r>
              <a:rPr lang="ru-RU" sz="1600" dirty="0"/>
              <a:t>организации и проведению </a:t>
            </a:r>
            <a:r>
              <a:rPr lang="ru-RU" sz="1600" dirty="0" smtClean="0"/>
              <a:t>рейдов и акций</a:t>
            </a:r>
            <a:endParaRPr lang="ru-RU" sz="1600" dirty="0"/>
          </a:p>
        </p:txBody>
      </p:sp>
      <p:cxnSp>
        <p:nvCxnSpPr>
          <p:cNvPr id="18" name="Прямая со стрелкой 17"/>
          <p:cNvCxnSpPr>
            <a:endCxn id="15" idx="1"/>
          </p:cNvCxnSpPr>
          <p:nvPr/>
        </p:nvCxnSpPr>
        <p:spPr>
          <a:xfrm>
            <a:off x="4572000" y="198884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4556922" y="2420888"/>
            <a:ext cx="244827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2" idx="3"/>
            <a:endCxn id="13" idx="1"/>
          </p:cNvCxnSpPr>
          <p:nvPr/>
        </p:nvCxnSpPr>
        <p:spPr>
          <a:xfrm>
            <a:off x="4572000" y="3284984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3" idx="2"/>
          </p:cNvCxnSpPr>
          <p:nvPr/>
        </p:nvCxnSpPr>
        <p:spPr>
          <a:xfrm flipH="1">
            <a:off x="4572000" y="3717032"/>
            <a:ext cx="23762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5436096" y="4077072"/>
            <a:ext cx="280831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Утверждение графика участия членов «Родительского патруля» </a:t>
            </a:r>
          </a:p>
          <a:p>
            <a:pPr algn="ctr"/>
            <a:r>
              <a:rPr lang="ru-RU" sz="1600" dirty="0" smtClean="0"/>
              <a:t>в рейдах и акциях</a:t>
            </a:r>
            <a:endParaRPr lang="ru-RU" sz="1600" dirty="0"/>
          </a:p>
        </p:txBody>
      </p:sp>
      <p:cxnSp>
        <p:nvCxnSpPr>
          <p:cNvPr id="36" name="Прямая со стрелкой 35"/>
          <p:cNvCxnSpPr>
            <a:stCxn id="16" idx="3"/>
            <a:endCxn id="34" idx="1"/>
          </p:cNvCxnSpPr>
          <p:nvPr/>
        </p:nvCxnSpPr>
        <p:spPr>
          <a:xfrm>
            <a:off x="4572000" y="458112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1979712" y="5445224"/>
            <a:ext cx="2577210" cy="1066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Проведение «Родительским патрулем» рейдов и акций</a:t>
            </a:r>
            <a:endParaRPr lang="ru-RU" sz="1600" dirty="0"/>
          </a:p>
        </p:txBody>
      </p:sp>
      <p:cxnSp>
        <p:nvCxnSpPr>
          <p:cNvPr id="40" name="Прямая со стрелкой 39"/>
          <p:cNvCxnSpPr>
            <a:stCxn id="34" idx="2"/>
          </p:cNvCxnSpPr>
          <p:nvPr/>
        </p:nvCxnSpPr>
        <p:spPr>
          <a:xfrm flipH="1">
            <a:off x="4556922" y="5085184"/>
            <a:ext cx="228333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5508104" y="5445224"/>
            <a:ext cx="2952328" cy="1066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Оформление отчетов о проведенных рейдах и акциях. </a:t>
            </a:r>
          </a:p>
          <a:p>
            <a:pPr algn="ctr"/>
            <a:r>
              <a:rPr lang="ru-RU" sz="1600" dirty="0" smtClean="0"/>
              <a:t>Размещение видеоматериалов </a:t>
            </a:r>
          </a:p>
          <a:p>
            <a:pPr algn="ctr"/>
            <a:r>
              <a:rPr lang="ru-RU" sz="1600" dirty="0" smtClean="0"/>
              <a:t>на сайте ОУ</a:t>
            </a:r>
            <a:endParaRPr lang="ru-RU" sz="1600" dirty="0"/>
          </a:p>
        </p:txBody>
      </p:sp>
      <p:cxnSp>
        <p:nvCxnSpPr>
          <p:cNvPr id="44" name="Прямая со стрелкой 43"/>
          <p:cNvCxnSpPr>
            <a:stCxn id="38" idx="3"/>
            <a:endCxn id="42" idx="1"/>
          </p:cNvCxnSpPr>
          <p:nvPr/>
        </p:nvCxnSpPr>
        <p:spPr>
          <a:xfrm>
            <a:off x="4556922" y="5978438"/>
            <a:ext cx="95118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956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Состав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«Родительского патруля» </a:t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8"/>
            <a:ext cx="7632848" cy="4547592"/>
          </a:xfrm>
        </p:spPr>
        <p:txBody>
          <a:bodyPr>
            <a:normAutofit/>
          </a:bodyPr>
          <a:lstStyle/>
          <a:p>
            <a:pPr algn="just"/>
            <a:r>
              <a:rPr lang="ru-RU" sz="2400" b="1" i="1" dirty="0" smtClean="0"/>
              <a:t>«Родительский патруль» </a:t>
            </a:r>
            <a:r>
              <a:rPr lang="ru-RU" sz="2400" dirty="0"/>
              <a:t>формируется </a:t>
            </a:r>
            <a:r>
              <a:rPr lang="ru-RU" sz="2400" b="1" i="1" dirty="0"/>
              <a:t>из числа родителей</a:t>
            </a:r>
            <a:r>
              <a:rPr lang="ru-RU" sz="2400" dirty="0"/>
              <a:t> </a:t>
            </a:r>
            <a:r>
              <a:rPr lang="ru-RU" sz="2400" dirty="0" smtClean="0"/>
              <a:t>учащихся образовательного учреждения, </a:t>
            </a:r>
            <a:r>
              <a:rPr lang="ru-RU" sz="2400" dirty="0"/>
              <a:t>желающих принять участие в данной работе </a:t>
            </a:r>
            <a:r>
              <a:rPr lang="ru-RU" sz="2400" b="1" i="1" dirty="0"/>
              <a:t>на добровольной основе</a:t>
            </a:r>
            <a:r>
              <a:rPr lang="ru-RU" sz="2400" b="1" i="1" dirty="0" smtClean="0"/>
              <a:t>.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В состав «Родительского патруля» входит не менее </a:t>
            </a:r>
          </a:p>
          <a:p>
            <a:pPr algn="just"/>
            <a:r>
              <a:rPr lang="ru-RU" sz="2400" b="1" i="1" smtClean="0"/>
              <a:t>3 человек</a:t>
            </a:r>
            <a:r>
              <a:rPr lang="ru-RU" sz="2400" smtClean="0"/>
              <a:t>  </a:t>
            </a:r>
            <a:r>
              <a:rPr lang="ru-RU" sz="2400" b="1" i="1" dirty="0" smtClean="0"/>
              <a:t>от каждого класса</a:t>
            </a:r>
            <a:r>
              <a:rPr lang="ru-RU" sz="2400" dirty="0" smtClean="0"/>
              <a:t>.</a:t>
            </a:r>
          </a:p>
          <a:p>
            <a:pPr algn="just"/>
            <a:endParaRPr lang="ru-RU" sz="2400" b="1" i="1" dirty="0" smtClean="0"/>
          </a:p>
          <a:p>
            <a:pPr algn="just"/>
            <a:r>
              <a:rPr lang="ru-RU" sz="2400" b="1" i="1" dirty="0" smtClean="0"/>
              <a:t>Состав</a:t>
            </a:r>
            <a:r>
              <a:rPr lang="ru-RU" sz="2400" dirty="0" smtClean="0"/>
              <a:t> «Родительского патруля» </a:t>
            </a:r>
            <a:r>
              <a:rPr lang="ru-RU" sz="2400" b="1" i="1" dirty="0"/>
              <a:t>может изменяться </a:t>
            </a:r>
            <a:r>
              <a:rPr lang="ru-RU" sz="2400" dirty="0"/>
              <a:t>в соответствии с утвержденным графиком</a:t>
            </a:r>
            <a:r>
              <a:rPr lang="ru-RU" sz="2400" dirty="0" smtClean="0"/>
              <a:t>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85502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Примерный годовой план работы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«Родительского патруля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» («РП»)</a:t>
            </a:r>
            <a:endParaRPr lang="ru-RU" sz="28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444438"/>
              </p:ext>
            </p:extLst>
          </p:nvPr>
        </p:nvGraphicFramePr>
        <p:xfrm>
          <a:off x="1475656" y="1484784"/>
          <a:ext cx="7499352" cy="5112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604"/>
                <a:gridCol w="4968552"/>
                <a:gridCol w="1152128"/>
                <a:gridCol w="906068"/>
              </a:tblGrid>
              <a:tr h="59590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</a:t>
                      </a:r>
                    </a:p>
                    <a:p>
                      <a:pPr algn="ctr"/>
                      <a:r>
                        <a:rPr lang="ru-RU" sz="1600" dirty="0" smtClean="0"/>
                        <a:t>п/п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Название мероприятия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Срок проведения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Ответств</a:t>
                      </a:r>
                      <a:r>
                        <a:rPr lang="ru-RU" sz="1400" dirty="0" smtClean="0"/>
                        <a:t>-е</a:t>
                      </a:r>
                      <a:endParaRPr lang="ru-RU" sz="1400" dirty="0"/>
                    </a:p>
                  </a:txBody>
                  <a:tcPr/>
                </a:tc>
              </a:tr>
              <a:tr h="50181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Сформировать «РП». Утвердить годовой план работы, график участников рейдов и акций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сентябрь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10036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Рейд на пешеходных переходах</a:t>
                      </a:r>
                      <a:r>
                        <a:rPr lang="ru-RU" sz="1600" baseline="0" dirty="0" smtClean="0"/>
                        <a:t> в непосредственной близости от ОУ: контроль за пересечением проезжей части учащимися, которые в школу и из школы ходят самостоятельно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сентябрь, октябрь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125454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Участие в акции «Засветись!», приуроченной</a:t>
                      </a:r>
                      <a:r>
                        <a:rPr lang="ru-RU" sz="1600" baseline="0" dirty="0" smtClean="0"/>
                        <a:t> к Всемирному Дню памяти жертв ДТП. Контроль за использованием учащимися </a:t>
                      </a:r>
                      <a:r>
                        <a:rPr lang="ru-RU" sz="1600" baseline="0" dirty="0" err="1" smtClean="0"/>
                        <a:t>световозвращающих</a:t>
                      </a:r>
                      <a:r>
                        <a:rPr lang="ru-RU" sz="1600" baseline="0" dirty="0" smtClean="0"/>
                        <a:t> приспособлений на верхней одежде или на сумках и рюкзаках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ноябрь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10036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Рейд в непосредственной близости от ОУ. Контроль за использованием </a:t>
                      </a:r>
                      <a:r>
                        <a:rPr lang="ru-RU" sz="1600" baseline="0" dirty="0" smtClean="0"/>
                        <a:t>учащимися </a:t>
                      </a:r>
                      <a:r>
                        <a:rPr lang="ru-RU" sz="1600" baseline="0" dirty="0" err="1" smtClean="0"/>
                        <a:t>световозвращающих</a:t>
                      </a:r>
                      <a:r>
                        <a:rPr lang="ru-RU" sz="1600" baseline="0" dirty="0" smtClean="0"/>
                        <a:t> приспособлений на верхней одежде или на сумках и рюкзаках</a:t>
                      </a:r>
                      <a:endParaRPr lang="ru-RU" sz="16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декабрь, февраль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75272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Участие</a:t>
                      </a:r>
                      <a:r>
                        <a:rPr lang="ru-RU" sz="1600" baseline="0" dirty="0" smtClean="0"/>
                        <a:t> в акции «Безопасные каникулы или «правильный» Новый год»: контроль за пересечением проезжей части учащимися вблизи ОУ 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декабрь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8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Примерный годовой план работы </a:t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«Родительского патруля» («РП»)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198891"/>
              </p:ext>
            </p:extLst>
          </p:nvPr>
        </p:nvGraphicFramePr>
        <p:xfrm>
          <a:off x="1435100" y="1447800"/>
          <a:ext cx="7499352" cy="445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604"/>
                <a:gridCol w="4968552"/>
                <a:gridCol w="1152128"/>
                <a:gridCol w="9060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</a:t>
                      </a:r>
                    </a:p>
                    <a:p>
                      <a:pPr algn="ctr"/>
                      <a:r>
                        <a:rPr lang="ru-RU" sz="1600" dirty="0" smtClean="0"/>
                        <a:t>п/п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Название мероприятия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Срок проведения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Ответств</a:t>
                      </a:r>
                      <a:r>
                        <a:rPr lang="ru-RU" sz="1400" dirty="0" smtClean="0"/>
                        <a:t>-е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Рейд:</a:t>
                      </a:r>
                      <a:r>
                        <a:rPr lang="ru-RU" sz="1600" baseline="0" dirty="0" smtClean="0"/>
                        <a:t> контроль за безопасной перевозкой детей (ремни, удерживающие устройства) в автомобилях родителей и безопасной высадкой-посадкой учащихся из автомобилей по пути в школу и из нее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декабрь, январь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Оформление и размещение на стендах,</a:t>
                      </a:r>
                      <a:r>
                        <a:rPr lang="ru-RU" sz="1600" baseline="0" dirty="0" smtClean="0"/>
                        <a:t> доступных для восприятия родителей, фотоотчетов о проведенных рейдах и акциях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 течение года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Участие в акции «Скорость не главное!»: привлечение внимания</a:t>
                      </a:r>
                      <a:r>
                        <a:rPr lang="ru-RU" sz="1600" baseline="0" dirty="0" smtClean="0"/>
                        <a:t> общественности к проблеме ДДТТ по причине превышения водителями допустимой скорости движения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март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Рейд вблизи ОУ по контролю за соблюдением ПДД «Родители как пример безопасного</a:t>
                      </a:r>
                      <a:r>
                        <a:rPr lang="ru-RU" sz="1600" baseline="0" dirty="0" smtClean="0"/>
                        <a:t> пешехода и водителя»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апрель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Участие в акции «Безопасный велосипед»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май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18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«Родительский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патруль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» в действии!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268760"/>
            <a:ext cx="7786112" cy="4800600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Экипировка участников </a:t>
            </a:r>
            <a:r>
              <a:rPr lang="ru-RU" sz="2400" dirty="0" smtClean="0"/>
              <a:t>патруля </a:t>
            </a:r>
            <a:r>
              <a:rPr lang="ru-RU" sz="2400" dirty="0"/>
              <a:t>- жилеты со </a:t>
            </a:r>
            <a:r>
              <a:rPr lang="ru-RU" sz="2400" dirty="0" err="1"/>
              <a:t>световозвращающими</a:t>
            </a:r>
            <a:r>
              <a:rPr lang="ru-RU" sz="2400" dirty="0"/>
              <a:t> элементами!</a:t>
            </a:r>
          </a:p>
          <a:p>
            <a:pPr algn="just"/>
            <a:r>
              <a:rPr lang="ru-RU" sz="2400" dirty="0" smtClean="0"/>
              <a:t>В </a:t>
            </a:r>
            <a:r>
              <a:rPr lang="ru-RU" sz="2400" dirty="0" smtClean="0"/>
              <a:t>рейдах и акциях «Родительского патруля»</a:t>
            </a:r>
          </a:p>
          <a:p>
            <a:pPr marL="361950" indent="0" algn="just">
              <a:buNone/>
            </a:pPr>
            <a:r>
              <a:rPr lang="ru-RU" sz="2400" dirty="0" smtClean="0"/>
              <a:t>принимают участие педагоги, </a:t>
            </a:r>
            <a:r>
              <a:rPr lang="ru-RU" sz="2400" dirty="0" smtClean="0"/>
              <a:t>юные </a:t>
            </a:r>
            <a:r>
              <a:rPr lang="ru-RU" sz="2400" dirty="0" smtClean="0"/>
              <a:t>инспекторы движения </a:t>
            </a:r>
            <a:r>
              <a:rPr lang="ru-RU" sz="2400" dirty="0" smtClean="0"/>
              <a:t>из  </a:t>
            </a:r>
            <a:r>
              <a:rPr lang="ru-RU" sz="2400" dirty="0" smtClean="0"/>
              <a:t>школьного отряда ЮИД, </a:t>
            </a:r>
            <a:r>
              <a:rPr lang="ru-RU" sz="2400" dirty="0" smtClean="0"/>
              <a:t>инспекторы </a:t>
            </a:r>
            <a:r>
              <a:rPr lang="ru-RU" sz="2400" dirty="0" smtClean="0"/>
              <a:t>ОГИБДД. </a:t>
            </a:r>
            <a:r>
              <a:rPr lang="ru-RU" sz="2400" dirty="0" smtClean="0"/>
              <a:t>Чтобы </a:t>
            </a:r>
            <a:r>
              <a:rPr lang="ru-RU" sz="2400" dirty="0" smtClean="0"/>
              <a:t>инспектор ОГИБДД был </a:t>
            </a:r>
            <a:r>
              <a:rPr lang="ru-RU" sz="2400" dirty="0" smtClean="0"/>
              <a:t>с </a:t>
            </a:r>
            <a:r>
              <a:rPr lang="ru-RU" sz="2400" dirty="0" smtClean="0"/>
              <a:t>вами, необходимо заранее </a:t>
            </a:r>
            <a:r>
              <a:rPr lang="ru-RU" sz="2400" dirty="0" smtClean="0"/>
              <a:t>д</a:t>
            </a:r>
            <a:r>
              <a:rPr lang="ru-RU" sz="2400" dirty="0" smtClean="0"/>
              <a:t>оговориться с отделом </a:t>
            </a:r>
            <a:r>
              <a:rPr lang="ru-RU" sz="2400" dirty="0" smtClean="0"/>
              <a:t>ГИБДД, согласовав дату проведения мероприятия, время и дислокацию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По итогам патруля оформляется  информация-справка, которую можно использовать на родительских собраниях, педагогических советах.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525092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Документация деятельности</a:t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«Родительского патруля»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619600"/>
          </a:xfrm>
        </p:spPr>
        <p:txBody>
          <a:bodyPr>
            <a:normAutofit/>
          </a:bodyPr>
          <a:lstStyle/>
          <a:p>
            <a:pPr lvl="0" algn="just"/>
            <a:r>
              <a:rPr lang="ru-RU" sz="2400" b="1" i="1" dirty="0"/>
              <a:t>Журнал учета рейдов (акций) </a:t>
            </a:r>
            <a:r>
              <a:rPr lang="ru-RU" sz="2400" dirty="0" smtClean="0"/>
              <a:t>«Родительского патруля», </a:t>
            </a:r>
            <a:r>
              <a:rPr lang="ru-RU" sz="2400" dirty="0"/>
              <a:t>в котором указывается № п/п. дата и время проведения рейда (акции), объект рейда (акции), ФИО участников рейда (акции), их подписи, при необходимости примечания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b="1" i="1" dirty="0"/>
              <a:t>График выхода </a:t>
            </a:r>
            <a:r>
              <a:rPr lang="ru-RU" sz="2400" b="1" i="1" dirty="0" smtClean="0"/>
              <a:t>«Родительского патруля» </a:t>
            </a:r>
            <a:r>
              <a:rPr lang="ru-RU" sz="2400" dirty="0"/>
              <a:t>для проведения рейдов и акций.</a:t>
            </a:r>
          </a:p>
          <a:p>
            <a:pPr algn="just"/>
            <a:r>
              <a:rPr lang="ru-RU" sz="2400" b="1" i="1" dirty="0"/>
              <a:t>Годовой план работы </a:t>
            </a:r>
            <a:r>
              <a:rPr lang="ru-RU" sz="2400" dirty="0" smtClean="0"/>
              <a:t>«Родительского патруля».</a:t>
            </a:r>
          </a:p>
          <a:p>
            <a:pPr lvl="0" algn="just"/>
            <a:r>
              <a:rPr lang="ru-RU" sz="2400" b="1" i="1" dirty="0"/>
              <a:t>Журнал внепланового инструктажа </a:t>
            </a:r>
            <a:r>
              <a:rPr lang="ru-RU" sz="2400" dirty="0"/>
              <a:t>по охране труда и технике безопасности </a:t>
            </a:r>
            <a:r>
              <a:rPr lang="ru-RU" sz="2400" b="1" i="1" dirty="0"/>
              <a:t>с учащимися, совершившими нарушение ПДД.</a:t>
            </a:r>
          </a:p>
          <a:p>
            <a:pPr marL="82296" indent="0" algn="just">
              <a:buNone/>
            </a:pPr>
            <a:endParaRPr lang="ru-RU" sz="2400" dirty="0"/>
          </a:p>
          <a:p>
            <a:pPr lvl="0" algn="just"/>
            <a:endParaRPr lang="ru-RU" sz="2400" dirty="0"/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2298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Документация деятельности</a:t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«Родительского патруля»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700808"/>
            <a:ext cx="7498080" cy="4547592"/>
          </a:xfrm>
        </p:spPr>
        <p:txBody>
          <a:bodyPr>
            <a:normAutofit/>
          </a:bodyPr>
          <a:lstStyle/>
          <a:p>
            <a:pPr lvl="0" algn="just"/>
            <a:endParaRPr lang="ru-RU" sz="2400" dirty="0" smtClean="0"/>
          </a:p>
          <a:p>
            <a:pPr lvl="0" algn="just"/>
            <a:r>
              <a:rPr lang="ru-RU" sz="2400" b="1" i="1" dirty="0" smtClean="0"/>
              <a:t>Журнал проведения инструктажа </a:t>
            </a:r>
            <a:r>
              <a:rPr lang="ru-RU" sz="2400" b="1" i="1" dirty="0"/>
              <a:t>с членами </a:t>
            </a:r>
            <a:r>
              <a:rPr lang="ru-RU" sz="2400" b="1" i="1" dirty="0" smtClean="0"/>
              <a:t>«Родительского патруля»</a:t>
            </a:r>
            <a:r>
              <a:rPr lang="ru-RU" sz="2400" dirty="0" smtClean="0"/>
              <a:t> </a:t>
            </a:r>
            <a:r>
              <a:rPr lang="ru-RU" sz="2400" dirty="0"/>
              <a:t>о правилах проведения рейдов в соответствии с инструкцией, разработанной в образовательном учреждении и согласованной в ОГИБДД</a:t>
            </a:r>
            <a:r>
              <a:rPr lang="ru-RU" sz="2400" dirty="0" smtClean="0"/>
              <a:t>.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Документация </a:t>
            </a:r>
            <a:r>
              <a:rPr lang="ru-RU" sz="2400" dirty="0"/>
              <a:t>хранится у педагога, ответственного за организацию работы </a:t>
            </a:r>
            <a:r>
              <a:rPr lang="ru-RU" sz="2400" dirty="0" smtClean="0"/>
              <a:t>«Родительского патруля», </a:t>
            </a:r>
            <a:r>
              <a:rPr lang="ru-RU" sz="2400" dirty="0"/>
              <a:t>в образовательном учреждении.</a:t>
            </a:r>
          </a:p>
          <a:p>
            <a:pPr marL="82296" lvl="0" indent="0" algn="just">
              <a:buNone/>
            </a:pPr>
            <a:endParaRPr lang="ru-RU" sz="2400" dirty="0" smtClean="0"/>
          </a:p>
          <a:p>
            <a:pPr lvl="0" algn="just"/>
            <a:endParaRPr lang="ru-RU" sz="2400" dirty="0"/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94498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52509" y="3244334"/>
            <a:ext cx="4238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Если были выявлены правонарушители?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581354"/>
            <a:ext cx="5575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Если были выявлены правонарушители?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45990" y="1078402"/>
            <a:ext cx="777686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Родительский патруль (участники) не имеют права: вступать с участниками дорожного движения в конфликтные ситуации, использовать ненормативную лексику, допрашивать правонарушителей с целью установить личность, если те отказываются ее называть, отвечать на провокации со стороны правонарушителей, мешать участникам в пересечении дороги, когда те уже вступили на дорогу, останавливать транспортные средства на ходу. Быть предельно вежливыми, говорить по существу и обращать внимание, прежде всего на необходимость соблюдения правил дорожного движения во избежание случаев травматизма, смертности и правонарушений на дорогах.</a:t>
            </a:r>
          </a:p>
          <a:p>
            <a:pPr algn="just"/>
            <a:r>
              <a:rPr lang="ru-RU" sz="2000" dirty="0"/>
              <a:t>В случаях выявления правонарушений, родительский патруль делает замечание в корректной форме, рекомендует обратить внимание на соблюдение правил дорожного движения, в дальнейшем с учениками и родителями учителя проводят профилактические беседы воспитательного характера по предупреждению детского дорожно-транспортного травматизма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73622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Некоторые часто задаваемые вопросы </a:t>
            </a:r>
            <a:b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в работе «Родительского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патруля»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628800"/>
            <a:ext cx="7498080" cy="4403576"/>
          </a:xfrm>
        </p:spPr>
        <p:txBody>
          <a:bodyPr>
            <a:normAutofit/>
          </a:bodyPr>
          <a:lstStyle/>
          <a:p>
            <a:endParaRPr lang="ru-RU" sz="2400" b="1" dirty="0" smtClean="0"/>
          </a:p>
          <a:p>
            <a:r>
              <a:rPr lang="ru-RU" sz="2400" b="1" dirty="0" smtClean="0"/>
              <a:t>На каком основании спрашивают ФИО учащегося?</a:t>
            </a:r>
          </a:p>
          <a:p>
            <a:pPr marL="82296" indent="0">
              <a:buNone/>
            </a:pPr>
            <a:endParaRPr lang="ru-RU" sz="2400" i="1" dirty="0" smtClean="0"/>
          </a:p>
          <a:p>
            <a:pPr marL="82296" indent="0" algn="just">
              <a:buNone/>
            </a:pPr>
            <a:r>
              <a:rPr lang="ru-RU" sz="2400" i="1" dirty="0" smtClean="0"/>
              <a:t>           В состав «Родительского патруля» включается представитель образовательного учреждения (директор, заместитель директора, педагоги), который имеет право спросить у учащегося его личные данные.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661870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Некоторые часто задаваемые вопросы </a:t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в работе «Родительского патруля»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/>
              <a:t>Почему не в каждом рейде принимают участие сотрудники ОГИБДД?</a:t>
            </a:r>
          </a:p>
          <a:p>
            <a:pPr marL="82296" indent="0" algn="just">
              <a:buNone/>
            </a:pPr>
            <a:r>
              <a:rPr lang="ru-RU" sz="2400" i="1" dirty="0"/>
              <a:t> </a:t>
            </a:r>
            <a:r>
              <a:rPr lang="ru-RU" sz="2400" i="1" dirty="0" smtClean="0"/>
              <a:t>          </a:t>
            </a:r>
          </a:p>
          <a:p>
            <a:pPr marL="82296" indent="0" algn="just">
              <a:buNone/>
            </a:pPr>
            <a:r>
              <a:rPr lang="ru-RU" sz="2400" i="1" dirty="0"/>
              <a:t> </a:t>
            </a:r>
            <a:r>
              <a:rPr lang="ru-RU" sz="2400" i="1" dirty="0" smtClean="0"/>
              <a:t>          Когда сотрудник ОГИБДД участвует в рейде «Родительского патруля», он в силу Закона обязан привлечь к ответственности каждого нарушителя ПДД. А мероприятия «Родительского патруля» носят больше профилактический и предупреждающий характер. 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673004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620688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Почему сотрудники образовательных организаций должны САМИ организовывать родителей в данный патруль?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1997839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 соответствии с пунктом 4 статьи 6 Федерального закона 196-ФЗ «О безопасности дорожного движения» от 10 декабря 1995 года к полномочиям органов муниципального самоуправления «Управление образования» относится </a:t>
            </a:r>
            <a:r>
              <a:rPr lang="ru-RU" sz="2400" b="1" dirty="0"/>
              <a:t>«участие в осуществлении мероприятий по предупреждению детского дорожно-транспортного травматизма на территории муниципального района».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59337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240611697_908001406731684_8944125468095694936_n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68" y="94313"/>
            <a:ext cx="9159968" cy="678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789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user\Desktop\133202573_427217318406536_4945609692644505277_n (1)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84" y="397353"/>
            <a:ext cx="9175384" cy="644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03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ser\Downloads\240406028_3004267459808728_2925988512715724936_n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61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836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132964913_701446767226106_2802722830762774571_n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6552728" cy="638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68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340768"/>
            <a:ext cx="7498080" cy="35283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Благодарим за внимание!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Желаем успехов 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</a:rPr>
              <a:t>работе по профилактике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</a:rPr>
              <a:t>детского дорожно-транспортного травматизма!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73447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1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3718</TotalTime>
  <Words>1065</Words>
  <Application>Microsoft Office PowerPoint</Application>
  <PresentationFormat>Экран (4:3)</PresentationFormat>
  <Paragraphs>127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Презентация PowerPoint</vt:lpstr>
      <vt:lpstr> «Родительский патруль»  и цель его создания?  </vt:lpstr>
      <vt:lpstr>  Чем руководствуется в своей деятельности «Родительский патруль»    </vt:lpstr>
      <vt:lpstr> Основные направления работы «Родительского патруля»  </vt:lpstr>
      <vt:lpstr> Организация деятельности  «Родительского патруля»  </vt:lpstr>
      <vt:lpstr> Состав  «Родительского патруля»  </vt:lpstr>
      <vt:lpstr>Примерный годовой план работы  «Родительского патруля» («РП»)</vt:lpstr>
      <vt:lpstr>Примерный годовой план работы  «Родительского патруля» («РП»)</vt:lpstr>
      <vt:lpstr>«Родительский патруль» в действии!</vt:lpstr>
      <vt:lpstr>Документация деятельности «Родительского патруля»</vt:lpstr>
      <vt:lpstr>Документация деятельности «Родительского патруля»</vt:lpstr>
      <vt:lpstr>Презентация PowerPoint</vt:lpstr>
      <vt:lpstr>Некоторые часто задаваемые вопросы  в работе «Родительского патруля»</vt:lpstr>
      <vt:lpstr>Некоторые часто задаваемые вопросы  в работе «Родительского патруля»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  Желаем успехов  в работе по профилактике детского дорожно-транспортного травматизма!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Районный опорный центр по профилактике детского дорожно-транспортного травматизма и безопасности дорожного движения  Фрунзенского района Санкт-Петербурга</dc:title>
  <dc:creator>Голубкова</dc:creator>
  <cp:lastModifiedBy>user</cp:lastModifiedBy>
  <cp:revision>262</cp:revision>
  <cp:lastPrinted>2014-05-30T09:25:51Z</cp:lastPrinted>
  <dcterms:created xsi:type="dcterms:W3CDTF">2014-04-01T09:56:10Z</dcterms:created>
  <dcterms:modified xsi:type="dcterms:W3CDTF">2021-10-27T11:51:45Z</dcterms:modified>
</cp:coreProperties>
</file>